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368" r:id="rId2"/>
    <p:sldId id="385" r:id="rId3"/>
    <p:sldId id="331" r:id="rId4"/>
    <p:sldId id="386" r:id="rId5"/>
    <p:sldId id="332" r:id="rId6"/>
    <p:sldId id="388" r:id="rId7"/>
    <p:sldId id="387" r:id="rId8"/>
    <p:sldId id="391" r:id="rId9"/>
    <p:sldId id="392" r:id="rId10"/>
    <p:sldId id="389" r:id="rId11"/>
    <p:sldId id="390" r:id="rId12"/>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E489"/>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76"/>
    <p:restoredTop sz="94958"/>
  </p:normalViewPr>
  <p:slideViewPr>
    <p:cSldViewPr snapToGrid="0">
      <p:cViewPr varScale="1">
        <p:scale>
          <a:sx n="144" d="100"/>
          <a:sy n="144" d="100"/>
        </p:scale>
        <p:origin x="1376" y="488"/>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14/2/2026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0610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76336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61445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7858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64569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97845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2/14/26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2/14/26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2/14/26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2/14/26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2/14/26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2/14/26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2/14/26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2/14/26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2/14/26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2/14/26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2/14/26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2/14/26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3:1-21</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rPr>
              <a:t>Part A  </a:t>
            </a:r>
            <a:r>
              <a:rPr lang="en-US" sz="2200" kern="0" dirty="0">
                <a:solidFill>
                  <a:srgbClr val="FFFF00"/>
                </a:solidFill>
                <a:latin typeface="Times New Roman" panose="02020603050405020304" pitchFamily="18" charset="0"/>
              </a:rPr>
              <a:t>(1-15)</a:t>
            </a:r>
            <a:endParaRPr kumimoji="0" lang="en-US" sz="22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4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39050D-E621-C9EB-D2BB-53A709D96322}"/>
              </a:ext>
            </a:extLst>
          </p:cNvPr>
          <p:cNvSpPr txBox="1"/>
          <p:nvPr/>
        </p:nvSpPr>
        <p:spPr>
          <a:xfrm>
            <a:off x="896469" y="829004"/>
            <a:ext cx="7512426" cy="1477328"/>
          </a:xfrm>
          <a:prstGeom prst="rect">
            <a:avLst/>
          </a:prstGeom>
          <a:solidFill>
            <a:schemeClr val="bg1"/>
          </a:solidFill>
        </p:spPr>
        <p:txBody>
          <a:bodyPr wrap="square" rtlCol="0">
            <a:spAutoFit/>
          </a:bodyPr>
          <a:lstStyle/>
          <a:p>
            <a:pPr>
              <a:buNone/>
            </a:pPr>
            <a:r>
              <a:rPr lang="en-AU" sz="1800" dirty="0">
                <a:solidFill>
                  <a:srgbClr val="000000"/>
                </a:solidFill>
                <a:effectLst/>
                <a:latin typeface="Comic Sans MS" panose="030F0902030302020204" pitchFamily="66" charset="0"/>
                <a:ea typeface="Times New Roman" panose="02020603050405020304" pitchFamily="18" charset="0"/>
              </a:rPr>
              <a:t>Numbers 21:8–9 (ESV) </a:t>
            </a:r>
            <a:endParaRPr lang="en-AU" sz="1800" dirty="0">
              <a:solidFill>
                <a:srgbClr val="000000"/>
              </a:solidFill>
              <a:effectLst/>
              <a:latin typeface="Times New Roman" panose="02020603050405020304" pitchFamily="18" charset="0"/>
              <a:ea typeface="Times New Roman" panose="02020603050405020304" pitchFamily="18" charset="0"/>
            </a:endParaRPr>
          </a:p>
          <a:p>
            <a:pPr>
              <a:buNone/>
            </a:pP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8 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the </a:t>
            </a:r>
            <a:r>
              <a:rPr lang="en-AU" sz="1800" cap="small"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Lord</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said to Moses, “Make a fiery serpent and set it on a pole, and everyone who is bitten, when he sees it, shall live.”  </a:t>
            </a: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9 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So Moses made a bronze serpent and set it on a pole.  And if a serpent bit anyone, he would look at the bronze serpent and live.</a:t>
            </a:r>
            <a:r>
              <a:rPr lang="en-AU" dirty="0">
                <a:effectLst/>
              </a:rPr>
              <a:t> </a:t>
            </a:r>
            <a:endParaRPr lang="en-AU" sz="1600" dirty="0">
              <a:latin typeface="Comic Sans MS" panose="030F0902030302020204" pitchFamily="66" charset="0"/>
            </a:endParaRPr>
          </a:p>
        </p:txBody>
      </p:sp>
      <p:sp>
        <p:nvSpPr>
          <p:cNvPr id="4" name="TextBox 3">
            <a:extLst>
              <a:ext uri="{FF2B5EF4-FFF2-40B4-BE49-F238E27FC236}">
                <a16:creationId xmlns:a16="http://schemas.microsoft.com/office/drawing/2014/main" id="{2102E2CC-774C-9060-9C40-D7C19900800B}"/>
              </a:ext>
            </a:extLst>
          </p:cNvPr>
          <p:cNvSpPr txBox="1"/>
          <p:nvPr/>
        </p:nvSpPr>
        <p:spPr>
          <a:xfrm>
            <a:off x="878539" y="2720557"/>
            <a:ext cx="5880849" cy="923330"/>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rPr>
              <a:t>John 3: 14 </a:t>
            </a:r>
            <a:r>
              <a:rPr lang="en-AU" sz="1800" dirty="0">
                <a:solidFill>
                  <a:srgbClr val="FF0000"/>
                </a:solidFill>
                <a:effectLst/>
                <a:latin typeface="Comic Sans MS" panose="030F0902030302020204" pitchFamily="66" charset="0"/>
                <a:ea typeface="Times New Roman" panose="02020603050405020304" pitchFamily="18" charset="0"/>
              </a:rPr>
              <a:t>And as Moses lifted up the serpent in the wilderness, so must the Son of Man be lifted up,</a:t>
            </a:r>
            <a:r>
              <a:rPr lang="en-AU" sz="1800" dirty="0">
                <a:solidFill>
                  <a:srgbClr val="000000"/>
                </a:solidFill>
                <a:effectLst/>
                <a:latin typeface="Comic Sans MS" panose="030F0902030302020204" pitchFamily="66" charset="0"/>
                <a:ea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rPr>
              <a:t>15 </a:t>
            </a:r>
            <a:r>
              <a:rPr lang="en-AU" sz="1800" dirty="0">
                <a:solidFill>
                  <a:srgbClr val="FF0000"/>
                </a:solidFill>
                <a:effectLst/>
                <a:latin typeface="Comic Sans MS" panose="030F0902030302020204" pitchFamily="66" charset="0"/>
                <a:ea typeface="Times New Roman" panose="02020603050405020304" pitchFamily="18" charset="0"/>
              </a:rPr>
              <a:t>that whoever believes in him may have eternal life.</a:t>
            </a:r>
            <a:endParaRPr lang="en-AU" sz="1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103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380249"/>
            <a:ext cx="9144000" cy="369332"/>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“Cultural Christianity” is living a lie  (Unless one is Born Again).</a:t>
            </a:r>
          </a:p>
        </p:txBody>
      </p:sp>
      <p:sp>
        <p:nvSpPr>
          <p:cNvPr id="7" name="TextBox 6">
            <a:extLst>
              <a:ext uri="{FF2B5EF4-FFF2-40B4-BE49-F238E27FC236}">
                <a16:creationId xmlns:a16="http://schemas.microsoft.com/office/drawing/2014/main" id="{B2AB76DD-42EF-BFCA-315D-3294B3297B53}"/>
              </a:ext>
            </a:extLst>
          </p:cNvPr>
          <p:cNvSpPr txBox="1"/>
          <p:nvPr/>
        </p:nvSpPr>
        <p:spPr>
          <a:xfrm>
            <a:off x="0" y="0"/>
            <a:ext cx="9144000" cy="361637"/>
          </a:xfrm>
          <a:prstGeom prst="rect">
            <a:avLst/>
          </a:prstGeom>
          <a:solidFill>
            <a:schemeClr val="bg1"/>
          </a:solidFill>
        </p:spPr>
        <p:txBody>
          <a:bodyPr wrap="square" rtlCol="0">
            <a:spAutoFit/>
          </a:bodyPr>
          <a:lstStyle/>
          <a:p>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“Truly, truly, I say to you, unless one is </a:t>
            </a:r>
            <a:r>
              <a:rPr lang="en-AU" sz="1750" u="sng"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born again</a:t>
            </a:r>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 he cannot see the kingdom of God.”</a:t>
            </a:r>
            <a:r>
              <a:rPr lang="en-AU" sz="1750" dirty="0"/>
              <a:t> </a:t>
            </a:r>
            <a:endParaRPr lang="en-AU" sz="1750" dirty="0">
              <a:latin typeface="Comic Sans MS" panose="030F0902030302020204" pitchFamily="66" charset="0"/>
            </a:endParaRPr>
          </a:p>
        </p:txBody>
      </p:sp>
      <p:sp>
        <p:nvSpPr>
          <p:cNvPr id="6" name="TextBox 5">
            <a:extLst>
              <a:ext uri="{FF2B5EF4-FFF2-40B4-BE49-F238E27FC236}">
                <a16:creationId xmlns:a16="http://schemas.microsoft.com/office/drawing/2014/main" id="{068AE490-5450-198C-CC13-A0449848B79D}"/>
              </a:ext>
            </a:extLst>
          </p:cNvPr>
          <p:cNvSpPr txBox="1"/>
          <p:nvPr/>
        </p:nvSpPr>
        <p:spPr>
          <a:xfrm>
            <a:off x="11291" y="654835"/>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Nicodemus is an example of someone Jesus would not entrust Himself to.</a:t>
            </a:r>
          </a:p>
        </p:txBody>
      </p:sp>
      <p:sp>
        <p:nvSpPr>
          <p:cNvPr id="8" name="TextBox 7">
            <a:extLst>
              <a:ext uri="{FF2B5EF4-FFF2-40B4-BE49-F238E27FC236}">
                <a16:creationId xmlns:a16="http://schemas.microsoft.com/office/drawing/2014/main" id="{CE28D28E-CC14-0F37-B4A1-D49DAC3B746D}"/>
              </a:ext>
            </a:extLst>
          </p:cNvPr>
          <p:cNvSpPr txBox="1"/>
          <p:nvPr/>
        </p:nvSpPr>
        <p:spPr>
          <a:xfrm>
            <a:off x="11291" y="4003514"/>
            <a:ext cx="89520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call to be born again, is offensive to those who like themselves the way they are.</a:t>
            </a:r>
          </a:p>
        </p:txBody>
      </p:sp>
      <p:sp>
        <p:nvSpPr>
          <p:cNvPr id="11" name="TextBox 10">
            <a:extLst>
              <a:ext uri="{FF2B5EF4-FFF2-40B4-BE49-F238E27FC236}">
                <a16:creationId xmlns:a16="http://schemas.microsoft.com/office/drawing/2014/main" id="{3EB97480-30D0-EEFF-B837-0161EAFCA76E}"/>
              </a:ext>
            </a:extLst>
          </p:cNvPr>
          <p:cNvSpPr txBox="1"/>
          <p:nvPr/>
        </p:nvSpPr>
        <p:spPr>
          <a:xfrm>
            <a:off x="5646" y="1253484"/>
            <a:ext cx="9144000"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To be Born Again</a:t>
            </a:r>
          </a:p>
        </p:txBody>
      </p:sp>
      <p:cxnSp>
        <p:nvCxnSpPr>
          <p:cNvPr id="13" name="Straight Connector 12">
            <a:extLst>
              <a:ext uri="{FF2B5EF4-FFF2-40B4-BE49-F238E27FC236}">
                <a16:creationId xmlns:a16="http://schemas.microsoft.com/office/drawing/2014/main" id="{9525D6E4-8F26-ECB3-F093-1607AC2A059D}"/>
              </a:ext>
            </a:extLst>
          </p:cNvPr>
          <p:cNvCxnSpPr/>
          <p:nvPr/>
        </p:nvCxnSpPr>
        <p:spPr>
          <a:xfrm>
            <a:off x="146757" y="1253484"/>
            <a:ext cx="890693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53D71354-9753-260F-7105-04382F35810E}"/>
              </a:ext>
            </a:extLst>
          </p:cNvPr>
          <p:cNvSpPr txBox="1"/>
          <p:nvPr/>
        </p:nvSpPr>
        <p:spPr>
          <a:xfrm>
            <a:off x="146757" y="1260792"/>
            <a:ext cx="3234267" cy="369332"/>
          </a:xfrm>
          <a:prstGeom prst="rect">
            <a:avLst/>
          </a:prstGeom>
          <a:noFill/>
        </p:spPr>
        <p:txBody>
          <a:bodyPr wrap="square" rtlCol="0">
            <a:spAutoFit/>
          </a:bodyPr>
          <a:lstStyle/>
          <a:p>
            <a:pPr lvl="0">
              <a:defRPr/>
            </a:pPr>
            <a:r>
              <a:rPr lang="en-AU" sz="1800" dirty="0" err="1">
                <a:solidFill>
                  <a:schemeClr val="bg1"/>
                </a:solidFill>
                <a:effectLst/>
                <a:latin typeface="Times New Roman" panose="02020603050405020304" pitchFamily="18" charset="0"/>
                <a:ea typeface="Times New Roman" panose="02020603050405020304" pitchFamily="18" charset="0"/>
              </a:rPr>
              <a:t>γεννηθῇ</a:t>
            </a:r>
            <a:r>
              <a:rPr lang="en-AU" sz="1800" dirty="0">
                <a:solidFill>
                  <a:schemeClr val="bg1"/>
                </a:solidFill>
                <a:effectLst/>
                <a:latin typeface="Times New Roman" panose="02020603050405020304" pitchFamily="18" charset="0"/>
                <a:ea typeface="Times New Roman" panose="02020603050405020304" pitchFamily="18" charset="0"/>
              </a:rPr>
              <a:t> ( </a:t>
            </a:r>
            <a:r>
              <a:rPr lang="en-AU" sz="1800" dirty="0" err="1">
                <a:solidFill>
                  <a:schemeClr val="bg1"/>
                </a:solidFill>
                <a:effectLst/>
                <a:latin typeface="Times New Roman" panose="02020603050405020304" pitchFamily="18" charset="0"/>
                <a:ea typeface="Times New Roman" panose="02020603050405020304" pitchFamily="18" charset="0"/>
              </a:rPr>
              <a:t>gennēthē</a:t>
            </a:r>
            <a:r>
              <a:rPr lang="en-AU" sz="1800" dirty="0">
                <a:solidFill>
                  <a:schemeClr val="bg1"/>
                </a:solidFill>
                <a:effectLst/>
                <a:latin typeface="Times New Roman" panose="02020603050405020304" pitchFamily="18" charset="0"/>
                <a:ea typeface="Times New Roman" panose="02020603050405020304" pitchFamily="18" charset="0"/>
              </a:rPr>
              <a:t> )  –  Be Born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AF52D9B2-C52F-E65D-26F8-D8794796AEFB}"/>
              </a:ext>
            </a:extLst>
          </p:cNvPr>
          <p:cNvSpPr txBox="1"/>
          <p:nvPr/>
        </p:nvSpPr>
        <p:spPr>
          <a:xfrm>
            <a:off x="5842002" y="1243859"/>
            <a:ext cx="2918178" cy="369332"/>
          </a:xfrm>
          <a:prstGeom prst="rect">
            <a:avLst/>
          </a:prstGeom>
          <a:noFill/>
        </p:spPr>
        <p:txBody>
          <a:bodyPr wrap="square" rtlCol="0">
            <a:spAutoFit/>
          </a:bodyPr>
          <a:lstStyle/>
          <a:p>
            <a:r>
              <a:rPr lang="el-GR" dirty="0" err="1">
                <a:solidFill>
                  <a:schemeClr val="bg1"/>
                </a:solidFill>
                <a:latin typeface="Times New Roman" panose="02020603050405020304" pitchFamily="18" charset="0"/>
                <a:ea typeface="Times New Roman" panose="02020603050405020304" pitchFamily="18" charset="0"/>
              </a:rPr>
              <a:t>ἄνωθεν</a:t>
            </a:r>
            <a:r>
              <a:rPr lang="el-GR" dirty="0">
                <a:solidFill>
                  <a:schemeClr val="bg1"/>
                </a:solidFill>
                <a:latin typeface="Times New Roman" panose="02020603050405020304" pitchFamily="18" charset="0"/>
                <a:ea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t>
            </a:r>
            <a:r>
              <a:rPr lang="en-AU" dirty="0" err="1">
                <a:solidFill>
                  <a:schemeClr val="bg1"/>
                </a:solidFill>
                <a:latin typeface="Times New Roman" panose="02020603050405020304" pitchFamily="18" charset="0"/>
              </a:rPr>
              <a:t>anōthen</a:t>
            </a:r>
            <a:r>
              <a:rPr lang="en-AU" dirty="0">
                <a:solidFill>
                  <a:schemeClr val="bg1"/>
                </a:solidFill>
                <a:latin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Again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A0A95131-2962-6713-1585-A488F33C3F96}"/>
              </a:ext>
            </a:extLst>
          </p:cNvPr>
          <p:cNvSpPr txBox="1"/>
          <p:nvPr/>
        </p:nvSpPr>
        <p:spPr>
          <a:xfrm>
            <a:off x="28223" y="1637431"/>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 Born of the Water  AND  of the Spirit</a:t>
            </a:r>
          </a:p>
        </p:txBody>
      </p:sp>
      <p:sp>
        <p:nvSpPr>
          <p:cNvPr id="17" name="TextBox 16">
            <a:extLst>
              <a:ext uri="{FF2B5EF4-FFF2-40B4-BE49-F238E27FC236}">
                <a16:creationId xmlns:a16="http://schemas.microsoft.com/office/drawing/2014/main" id="{A850745B-A5CF-0FC7-84AA-BA40F8D5F4DC}"/>
              </a:ext>
            </a:extLst>
          </p:cNvPr>
          <p:cNvSpPr txBox="1"/>
          <p:nvPr/>
        </p:nvSpPr>
        <p:spPr>
          <a:xfrm>
            <a:off x="28223" y="1918749"/>
            <a:ext cx="911577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Spiritual birth.  Represented by Baptism.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John the Baptist preached a message of repentance.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Immersed in water – a sign of putting the old sinful life/person/nature to death.  Dead;  Buried.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Emerging from water – a sign of being born again in Christ.  A new creation.  Pure;  Holy.</a:t>
            </a:r>
          </a:p>
        </p:txBody>
      </p:sp>
      <p:sp>
        <p:nvSpPr>
          <p:cNvPr id="18" name="TextBox 17">
            <a:extLst>
              <a:ext uri="{FF2B5EF4-FFF2-40B4-BE49-F238E27FC236}">
                <a16:creationId xmlns:a16="http://schemas.microsoft.com/office/drawing/2014/main" id="{1A289DBB-30C3-741B-14CC-56BFE3CCEE76}"/>
              </a:ext>
            </a:extLst>
          </p:cNvPr>
          <p:cNvSpPr txBox="1"/>
          <p:nvPr/>
        </p:nvSpPr>
        <p:spPr>
          <a:xfrm>
            <a:off x="5475278" y="1595583"/>
            <a:ext cx="3369568" cy="923330"/>
          </a:xfrm>
          <a:prstGeom prst="rect">
            <a:avLst/>
          </a:prstGeom>
          <a:noFill/>
          <a:ln w="12700">
            <a:solidFill>
              <a:schemeClr val="bg1"/>
            </a:solidFill>
          </a:ln>
        </p:spPr>
        <p:txBody>
          <a:bodyPr wrap="square" rtlCol="0">
            <a:spAutoFit/>
          </a:bodyPr>
          <a:lstStyle/>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The Lamb of God, who takes away the sin of the World;</a:t>
            </a:r>
          </a:p>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Baptises with the Holy Spirit</a:t>
            </a:r>
          </a:p>
        </p:txBody>
      </p:sp>
      <p:sp>
        <p:nvSpPr>
          <p:cNvPr id="19" name="TextBox 18">
            <a:extLst>
              <a:ext uri="{FF2B5EF4-FFF2-40B4-BE49-F238E27FC236}">
                <a16:creationId xmlns:a16="http://schemas.microsoft.com/office/drawing/2014/main" id="{B3E00C4D-293B-7858-563F-B99740583CBF}"/>
              </a:ext>
            </a:extLst>
          </p:cNvPr>
          <p:cNvSpPr txBox="1"/>
          <p:nvPr/>
        </p:nvSpPr>
        <p:spPr>
          <a:xfrm>
            <a:off x="257818" y="3083724"/>
            <a:ext cx="7125781" cy="923330"/>
          </a:xfrm>
          <a:prstGeom prst="rect">
            <a:avLst/>
          </a:prstGeom>
          <a:noFill/>
          <a:ln w="12700">
            <a:solidFill>
              <a:schemeClr val="bg1"/>
            </a:solidFill>
          </a:ln>
        </p:spPr>
        <p:txBody>
          <a:bodyPr wrap="square" rtlCol="0">
            <a:spAutoFit/>
          </a:bodyPr>
          <a:lstStyle/>
          <a:p>
            <a:pPr lvl="0">
              <a:defRPr/>
            </a:pPr>
            <a:r>
              <a:rPr lang="en-AU" dirty="0">
                <a:solidFill>
                  <a:prstClr val="white"/>
                </a:solidFill>
                <a:latin typeface="Times New Roman" panose="02020603050405020304" pitchFamily="18" charset="0"/>
                <a:cs typeface="Times New Roman" panose="02020603050405020304" pitchFamily="18" charset="0"/>
              </a:rPr>
              <a:t>Adding a bit of Jesus to your life, or chasing blessings never saved anyone.</a:t>
            </a:r>
          </a:p>
          <a:p>
            <a:pPr lvl="0">
              <a:defRPr/>
            </a:pPr>
            <a:r>
              <a:rPr lang="en-AU" dirty="0">
                <a:solidFill>
                  <a:prstClr val="white"/>
                </a:solidFill>
                <a:latin typeface="Times New Roman" panose="02020603050405020304" pitchFamily="18" charset="0"/>
                <a:cs typeface="Times New Roman" panose="02020603050405020304" pitchFamily="18" charset="0"/>
              </a:rPr>
              <a:t>Becoming a Christian is a miraculous re-birth as a child of God.</a:t>
            </a:r>
          </a:p>
          <a:p>
            <a:pPr lvl="0">
              <a:defRPr/>
            </a:pPr>
            <a:r>
              <a:rPr lang="en-AU" dirty="0">
                <a:solidFill>
                  <a:prstClr val="white"/>
                </a:solidFill>
                <a:latin typeface="Times New Roman" panose="02020603050405020304" pitchFamily="18" charset="0"/>
                <a:cs typeface="Times New Roman" panose="02020603050405020304" pitchFamily="18" charset="0"/>
              </a:rPr>
              <a:t>The person I once was, is not fit for the Kingdom of God.</a:t>
            </a:r>
          </a:p>
        </p:txBody>
      </p:sp>
      <p:sp>
        <p:nvSpPr>
          <p:cNvPr id="3" name="TextBox 2">
            <a:extLst>
              <a:ext uri="{FF2B5EF4-FFF2-40B4-BE49-F238E27FC236}">
                <a16:creationId xmlns:a16="http://schemas.microsoft.com/office/drawing/2014/main" id="{8DE6F8E3-A298-6765-8ACC-28AB86791FD7}"/>
              </a:ext>
            </a:extLst>
          </p:cNvPr>
          <p:cNvSpPr txBox="1"/>
          <p:nvPr/>
        </p:nvSpPr>
        <p:spPr>
          <a:xfrm>
            <a:off x="0" y="4266400"/>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is the only source of Spiritual Truth, because He is the only One Who has been to Heaven</a:t>
            </a:r>
          </a:p>
        </p:txBody>
      </p:sp>
      <p:sp>
        <p:nvSpPr>
          <p:cNvPr id="4" name="TextBox 3">
            <a:extLst>
              <a:ext uri="{FF2B5EF4-FFF2-40B4-BE49-F238E27FC236}">
                <a16:creationId xmlns:a16="http://schemas.microsoft.com/office/drawing/2014/main" id="{8A0E0405-ADAD-E9E8-7980-74CFCBFE9BE6}"/>
              </a:ext>
            </a:extLst>
          </p:cNvPr>
          <p:cNvSpPr txBox="1"/>
          <p:nvPr/>
        </p:nvSpPr>
        <p:spPr>
          <a:xfrm>
            <a:off x="197558" y="891460"/>
            <a:ext cx="822030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deficient faith.  Believes because of the Miracles;  But no inner change of heart.</a:t>
            </a:r>
          </a:p>
        </p:txBody>
      </p:sp>
      <p:sp>
        <p:nvSpPr>
          <p:cNvPr id="5" name="TextBox 4">
            <a:extLst>
              <a:ext uri="{FF2B5EF4-FFF2-40B4-BE49-F238E27FC236}">
                <a16:creationId xmlns:a16="http://schemas.microsoft.com/office/drawing/2014/main" id="{DA1C8B74-2585-0035-0494-B63C86858DD8}"/>
              </a:ext>
            </a:extLst>
          </p:cNvPr>
          <p:cNvSpPr txBox="1"/>
          <p:nvPr/>
        </p:nvSpPr>
        <p:spPr>
          <a:xfrm>
            <a:off x="28223" y="4754517"/>
            <a:ext cx="9144000" cy="369332"/>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When it comes to “Salvation”, it always comes back to the Cross.</a:t>
            </a:r>
          </a:p>
        </p:txBody>
      </p:sp>
      <p:sp>
        <p:nvSpPr>
          <p:cNvPr id="9" name="TextBox 8">
            <a:extLst>
              <a:ext uri="{FF2B5EF4-FFF2-40B4-BE49-F238E27FC236}">
                <a16:creationId xmlns:a16="http://schemas.microsoft.com/office/drawing/2014/main" id="{39CDDEF1-1CDB-CCAE-1FE3-26788FAF569F}"/>
              </a:ext>
            </a:extLst>
          </p:cNvPr>
          <p:cNvSpPr txBox="1"/>
          <p:nvPr/>
        </p:nvSpPr>
        <p:spPr>
          <a:xfrm>
            <a:off x="39514" y="5011585"/>
            <a:ext cx="895208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has done all the work of atoning for our sins.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All we do is believe in Him;  Repent of sin;  Look to Jesus to receive salvation from Him.</a:t>
            </a:r>
          </a:p>
        </p:txBody>
      </p:sp>
      <p:cxnSp>
        <p:nvCxnSpPr>
          <p:cNvPr id="20" name="Straight Connector 19">
            <a:extLst>
              <a:ext uri="{FF2B5EF4-FFF2-40B4-BE49-F238E27FC236}">
                <a16:creationId xmlns:a16="http://schemas.microsoft.com/office/drawing/2014/main" id="{6DB48144-7837-0E12-4591-43B1637CD771}"/>
              </a:ext>
            </a:extLst>
          </p:cNvPr>
          <p:cNvCxnSpPr/>
          <p:nvPr/>
        </p:nvCxnSpPr>
        <p:spPr>
          <a:xfrm>
            <a:off x="208183" y="4646399"/>
            <a:ext cx="890693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00777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4143570"/>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 </a:t>
            </a:r>
            <a:r>
              <a:rPr lang="en-AU" sz="2800" b="1"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Now there was a man of the Pharisees named Nicodemus, a ruler of the Jews.  </a:t>
            </a:r>
            <a:r>
              <a:rPr lang="en-AU" sz="2800" b="1" baseline="30000"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This man came to Jesus by night and said to him, “Rabbi, we know that you are a teacher come from God, for no one can do these signs that you do unless God is with him.”  </a:t>
            </a:r>
            <a:r>
              <a:rPr lang="en-AU" sz="2800" b="1" baseline="30000"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Jesus answered him, “Truly, truly, I say to you, unless one is born again he cannot see the kingdom of God.”  </a:t>
            </a:r>
            <a:r>
              <a:rPr lang="en-AU" sz="2800" b="1" baseline="30000" dirty="0">
                <a:solidFill>
                  <a:srgbClr val="FFFFFF"/>
                </a:solidFill>
                <a:effectLst/>
                <a:latin typeface="Times New Roman" panose="02020603050405020304" pitchFamily="18" charset="0"/>
                <a:ea typeface="Times New Roman" panose="02020603050405020304" pitchFamily="18" charset="0"/>
              </a:rPr>
              <a:t>4 </a:t>
            </a:r>
            <a:r>
              <a:rPr lang="en-AU" sz="2800" dirty="0">
                <a:solidFill>
                  <a:srgbClr val="FFFFFF"/>
                </a:solidFill>
                <a:effectLst/>
                <a:latin typeface="Times New Roman" panose="02020603050405020304" pitchFamily="18" charset="0"/>
                <a:ea typeface="Times New Roman" panose="02020603050405020304" pitchFamily="18" charset="0"/>
              </a:rPr>
              <a:t>Nicodemus said to him, “How can a man be born when he is old?  Can he enter a second time into his mother’s womb and be born?”</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60204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3690690"/>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5 </a:t>
            </a:r>
            <a:r>
              <a:rPr lang="en-AU" sz="2800" dirty="0">
                <a:solidFill>
                  <a:srgbClr val="FFFFFF"/>
                </a:solidFill>
                <a:effectLst/>
                <a:latin typeface="Times New Roman" panose="02020603050405020304" pitchFamily="18" charset="0"/>
                <a:ea typeface="Times New Roman" panose="02020603050405020304" pitchFamily="18" charset="0"/>
              </a:rPr>
              <a:t>Jesus answered, “Truly, truly, I say to you, unless one is born of water and the Spirit, he cannot enter the kingdom of God.  </a:t>
            </a:r>
            <a:r>
              <a:rPr lang="en-AU" sz="2800" b="1" baseline="30000" dirty="0">
                <a:solidFill>
                  <a:srgbClr val="FFFFFF"/>
                </a:solidFill>
                <a:effectLst/>
                <a:latin typeface="Times New Roman" panose="02020603050405020304" pitchFamily="18" charset="0"/>
                <a:ea typeface="Times New Roman" panose="02020603050405020304" pitchFamily="18" charset="0"/>
              </a:rPr>
              <a:t>6 </a:t>
            </a:r>
            <a:r>
              <a:rPr lang="en-AU" sz="2800" dirty="0">
                <a:solidFill>
                  <a:srgbClr val="FFFFFF"/>
                </a:solidFill>
                <a:effectLst/>
                <a:latin typeface="Times New Roman" panose="02020603050405020304" pitchFamily="18" charset="0"/>
                <a:ea typeface="Times New Roman" panose="02020603050405020304" pitchFamily="18" charset="0"/>
              </a:rPr>
              <a:t>That which is born of the flesh is flesh, and that which is born of the Spirit is spirit.  </a:t>
            </a: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Do not marvel that I said to you, ‘You must be born again.’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The wind blows where it wishes, and you hear its sound, but you do not know where it comes from or where it goes.  So it is with everyone who is born of the Spirit.”</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048433"/>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Nicodemus said to him, “How can these things be?”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Jesus answered him, “Are you the teacher of Israel and yet you do not understand these things?  </a:t>
            </a:r>
            <a:r>
              <a:rPr lang="en-AU" sz="2800" b="1" baseline="30000" dirty="0">
                <a:solidFill>
                  <a:srgbClr val="FFFFFF"/>
                </a:solidFill>
                <a:effectLst/>
                <a:latin typeface="Times New Roman" panose="02020603050405020304" pitchFamily="18" charset="0"/>
                <a:ea typeface="Times New Roman" panose="02020603050405020304" pitchFamily="18" charset="0"/>
              </a:rPr>
              <a:t>11 </a:t>
            </a:r>
            <a:r>
              <a:rPr lang="en-AU" sz="2800" dirty="0">
                <a:solidFill>
                  <a:srgbClr val="FFFFFF"/>
                </a:solidFill>
                <a:effectLst/>
                <a:latin typeface="Times New Roman" panose="02020603050405020304" pitchFamily="18" charset="0"/>
                <a:ea typeface="Times New Roman" panose="02020603050405020304" pitchFamily="18" charset="0"/>
              </a:rPr>
              <a:t>Truly, truly, I say to you, we speak of what we know, and bear witness to what we have seen, but you do not receive our testimony.  </a:t>
            </a:r>
            <a:r>
              <a:rPr lang="en-AU" sz="2800" b="1" baseline="30000" dirty="0">
                <a:solidFill>
                  <a:srgbClr val="FFFFFF"/>
                </a:solidFill>
                <a:effectLst/>
                <a:latin typeface="Times New Roman" panose="02020603050405020304" pitchFamily="18" charset="0"/>
                <a:ea typeface="Times New Roman" panose="02020603050405020304" pitchFamily="18" charset="0"/>
              </a:rPr>
              <a:t>12 </a:t>
            </a:r>
            <a:r>
              <a:rPr lang="en-AU" sz="2800" dirty="0">
                <a:solidFill>
                  <a:srgbClr val="FFFFFF"/>
                </a:solidFill>
                <a:effectLst/>
                <a:latin typeface="Times New Roman" panose="02020603050405020304" pitchFamily="18" charset="0"/>
                <a:ea typeface="Times New Roman" panose="02020603050405020304" pitchFamily="18" charset="0"/>
              </a:rPr>
              <a:t>If I have told you earthly things and you do not believe, how can you believe if I tell you heavenly things?  </a:t>
            </a:r>
            <a:r>
              <a:rPr lang="en-AU" sz="2800" b="1" baseline="30000" dirty="0">
                <a:solidFill>
                  <a:srgbClr val="FFFFFF"/>
                </a:solidFill>
                <a:effectLst/>
                <a:latin typeface="Times New Roman" panose="02020603050405020304" pitchFamily="18" charset="0"/>
                <a:ea typeface="Times New Roman" panose="02020603050405020304" pitchFamily="18" charset="0"/>
              </a:rPr>
              <a:t>13 </a:t>
            </a:r>
            <a:r>
              <a:rPr lang="en-AU" sz="2800" dirty="0">
                <a:solidFill>
                  <a:srgbClr val="FFFFFF"/>
                </a:solidFill>
                <a:effectLst/>
                <a:latin typeface="Times New Roman" panose="02020603050405020304" pitchFamily="18" charset="0"/>
                <a:ea typeface="Times New Roman" panose="02020603050405020304" pitchFamily="18" charset="0"/>
              </a:rPr>
              <a:t>No one has ascended into heaven except he who descended from heaven, the Son of Man.  </a:t>
            </a:r>
            <a:r>
              <a:rPr lang="en-AU" sz="2800" b="1" baseline="30000" dirty="0">
                <a:solidFill>
                  <a:srgbClr val="FFFFFF"/>
                </a:solidFill>
                <a:effectLst/>
                <a:latin typeface="Times New Roman" panose="02020603050405020304" pitchFamily="18" charset="0"/>
                <a:ea typeface="Times New Roman" panose="02020603050405020304" pitchFamily="18" charset="0"/>
              </a:rPr>
              <a:t>14 </a:t>
            </a:r>
            <a:r>
              <a:rPr lang="en-AU" sz="2800" dirty="0">
                <a:solidFill>
                  <a:srgbClr val="FFFFFF"/>
                </a:solidFill>
                <a:effectLst/>
                <a:latin typeface="Times New Roman" panose="02020603050405020304" pitchFamily="18" charset="0"/>
                <a:ea typeface="Times New Roman" panose="02020603050405020304" pitchFamily="18" charset="0"/>
              </a:rPr>
              <a:t>And as Moses lifted up the serpent in the wilderness, so must the Son of Man be lifted up, </a:t>
            </a:r>
            <a:r>
              <a:rPr lang="en-AU" sz="2800" b="1" baseline="30000" dirty="0">
                <a:solidFill>
                  <a:srgbClr val="FFFFFF"/>
                </a:solidFill>
                <a:effectLst/>
                <a:latin typeface="Times New Roman" panose="02020603050405020304" pitchFamily="18" charset="0"/>
                <a:ea typeface="Times New Roman" panose="02020603050405020304" pitchFamily="18" charset="0"/>
              </a:rPr>
              <a:t>15 </a:t>
            </a:r>
            <a:r>
              <a:rPr lang="en-AU" sz="2800" dirty="0">
                <a:solidFill>
                  <a:srgbClr val="FFFFFF"/>
                </a:solidFill>
                <a:effectLst/>
                <a:latin typeface="Times New Roman" panose="02020603050405020304" pitchFamily="18" charset="0"/>
                <a:ea typeface="Times New Roman" panose="02020603050405020304" pitchFamily="18" charset="0"/>
              </a:rPr>
              <a:t>that whoever believes in him may have eternal life.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062390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534657"/>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600" b="1" baseline="30000" dirty="0">
                <a:solidFill>
                  <a:srgbClr val="FFFFFF"/>
                </a:solidFill>
                <a:effectLst/>
                <a:latin typeface="Times New Roman" panose="02020603050405020304" pitchFamily="18" charset="0"/>
                <a:ea typeface="Times New Roman" panose="02020603050405020304" pitchFamily="18" charset="0"/>
              </a:rPr>
              <a:t>16 </a:t>
            </a:r>
            <a:r>
              <a:rPr lang="en-AU" sz="2600" dirty="0">
                <a:solidFill>
                  <a:srgbClr val="FFFFFF"/>
                </a:solidFill>
                <a:effectLst/>
                <a:latin typeface="Times New Roman" panose="02020603050405020304" pitchFamily="18" charset="0"/>
                <a:ea typeface="Times New Roman" panose="02020603050405020304" pitchFamily="18" charset="0"/>
              </a:rPr>
              <a:t>“For God so loved the world, that he gave his only Son, that whoever believes in him should not perish but have eternal life.  </a:t>
            </a:r>
            <a:r>
              <a:rPr lang="en-AU" sz="2600" b="1" baseline="30000" dirty="0">
                <a:solidFill>
                  <a:srgbClr val="FFFFFF"/>
                </a:solidFill>
                <a:effectLst/>
                <a:latin typeface="Times New Roman" panose="02020603050405020304" pitchFamily="18" charset="0"/>
                <a:ea typeface="Times New Roman" panose="02020603050405020304" pitchFamily="18" charset="0"/>
              </a:rPr>
              <a:t>17 </a:t>
            </a:r>
            <a:r>
              <a:rPr lang="en-AU" sz="2600" dirty="0">
                <a:solidFill>
                  <a:srgbClr val="FFFFFF"/>
                </a:solidFill>
                <a:effectLst/>
                <a:latin typeface="Times New Roman" panose="02020603050405020304" pitchFamily="18" charset="0"/>
                <a:ea typeface="Times New Roman" panose="02020603050405020304" pitchFamily="18" charset="0"/>
              </a:rPr>
              <a:t>For God did not send his Son into the world to condemn the world, but in order that the world might be saved through him.  </a:t>
            </a:r>
            <a:r>
              <a:rPr lang="en-AU" sz="2600" b="1" baseline="30000" dirty="0">
                <a:solidFill>
                  <a:srgbClr val="FFFFFF"/>
                </a:solidFill>
                <a:effectLst/>
                <a:latin typeface="Times New Roman" panose="02020603050405020304" pitchFamily="18" charset="0"/>
                <a:ea typeface="Times New Roman" panose="02020603050405020304" pitchFamily="18" charset="0"/>
              </a:rPr>
              <a:t>18 </a:t>
            </a:r>
            <a:r>
              <a:rPr lang="en-AU" sz="2600" dirty="0">
                <a:solidFill>
                  <a:srgbClr val="FFFFFF"/>
                </a:solidFill>
                <a:effectLst/>
                <a:latin typeface="Times New Roman" panose="02020603050405020304" pitchFamily="18" charset="0"/>
                <a:ea typeface="Times New Roman" panose="02020603050405020304" pitchFamily="18" charset="0"/>
              </a:rPr>
              <a:t>Whoever believes in him is not condemned, but whoever does not believe is condemned already, because he has not believed in the name of the only Son of God.  </a:t>
            </a:r>
            <a:r>
              <a:rPr lang="en-AU" sz="2600" b="1" baseline="30000" dirty="0">
                <a:solidFill>
                  <a:srgbClr val="FFFFFF"/>
                </a:solidFill>
                <a:effectLst/>
                <a:latin typeface="Times New Roman" panose="02020603050405020304" pitchFamily="18" charset="0"/>
                <a:ea typeface="Times New Roman" panose="02020603050405020304" pitchFamily="18" charset="0"/>
              </a:rPr>
              <a:t>19 </a:t>
            </a:r>
            <a:r>
              <a:rPr lang="en-AU" sz="2600" dirty="0">
                <a:solidFill>
                  <a:srgbClr val="FFFFFF"/>
                </a:solidFill>
                <a:effectLst/>
                <a:latin typeface="Times New Roman" panose="02020603050405020304" pitchFamily="18" charset="0"/>
                <a:ea typeface="Times New Roman" panose="02020603050405020304" pitchFamily="18" charset="0"/>
              </a:rPr>
              <a:t>And this is the judgment: the light has come into the world, and people loved the darkness rather than the light because their works were evil.  </a:t>
            </a:r>
            <a:r>
              <a:rPr lang="en-AU" sz="2600" b="1" baseline="30000" dirty="0">
                <a:solidFill>
                  <a:srgbClr val="FFFFFF"/>
                </a:solidFill>
                <a:effectLst/>
                <a:latin typeface="Times New Roman" panose="02020603050405020304" pitchFamily="18" charset="0"/>
                <a:ea typeface="Times New Roman" panose="02020603050405020304" pitchFamily="18" charset="0"/>
              </a:rPr>
              <a:t>20 </a:t>
            </a:r>
            <a:r>
              <a:rPr lang="en-AU" sz="2600" dirty="0">
                <a:solidFill>
                  <a:srgbClr val="FFFFFF"/>
                </a:solidFill>
                <a:effectLst/>
                <a:latin typeface="Times New Roman" panose="02020603050405020304" pitchFamily="18" charset="0"/>
                <a:ea typeface="Times New Roman" panose="02020603050405020304" pitchFamily="18" charset="0"/>
              </a:rPr>
              <a:t>For everyone who does wicked things hates the light and does not come to the light, lest his works should be exposed.  </a:t>
            </a:r>
            <a:r>
              <a:rPr lang="en-AU" sz="2600" b="1" baseline="30000" dirty="0">
                <a:solidFill>
                  <a:srgbClr val="FFFFFF"/>
                </a:solidFill>
                <a:effectLst/>
                <a:latin typeface="Times New Roman" panose="02020603050405020304" pitchFamily="18" charset="0"/>
                <a:ea typeface="Times New Roman" panose="02020603050405020304" pitchFamily="18" charset="0"/>
              </a:rPr>
              <a:t>21 </a:t>
            </a:r>
            <a:r>
              <a:rPr lang="en-AU" sz="2600" dirty="0">
                <a:solidFill>
                  <a:srgbClr val="FFFFFF"/>
                </a:solidFill>
                <a:effectLst/>
                <a:latin typeface="Times New Roman" panose="02020603050405020304" pitchFamily="18" charset="0"/>
                <a:ea typeface="Times New Roman" panose="02020603050405020304" pitchFamily="18" charset="0"/>
              </a:rPr>
              <a:t>But whoever does what is true comes to the light, so that it may be clearly seen that his works have been carried out in God.”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380249"/>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“Cultural Christianity” is living a lie  (Unless one is Born Again).</a:t>
            </a:r>
          </a:p>
        </p:txBody>
      </p:sp>
      <p:sp>
        <p:nvSpPr>
          <p:cNvPr id="7" name="TextBox 6">
            <a:extLst>
              <a:ext uri="{FF2B5EF4-FFF2-40B4-BE49-F238E27FC236}">
                <a16:creationId xmlns:a16="http://schemas.microsoft.com/office/drawing/2014/main" id="{B2AB76DD-42EF-BFCA-315D-3294B3297B53}"/>
              </a:ext>
            </a:extLst>
          </p:cNvPr>
          <p:cNvSpPr txBox="1"/>
          <p:nvPr/>
        </p:nvSpPr>
        <p:spPr>
          <a:xfrm>
            <a:off x="0" y="0"/>
            <a:ext cx="9144000" cy="361637"/>
          </a:xfrm>
          <a:prstGeom prst="rect">
            <a:avLst/>
          </a:prstGeom>
          <a:solidFill>
            <a:schemeClr val="bg1"/>
          </a:solidFill>
        </p:spPr>
        <p:txBody>
          <a:bodyPr wrap="square" rtlCol="0">
            <a:spAutoFit/>
          </a:bodyPr>
          <a:lstStyle/>
          <a:p>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“Truly, truly, I say to you, unless one is </a:t>
            </a:r>
            <a:r>
              <a:rPr lang="en-AU" sz="1750" u="sng"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born again</a:t>
            </a:r>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 he cannot see the kingdom of God.”</a:t>
            </a:r>
            <a:r>
              <a:rPr lang="en-AU" sz="1750" dirty="0"/>
              <a:t> </a:t>
            </a:r>
            <a:endParaRPr lang="en-AU" sz="1750" dirty="0">
              <a:latin typeface="Comic Sans MS" panose="030F0902030302020204" pitchFamily="66" charset="0"/>
            </a:endParaRPr>
          </a:p>
        </p:txBody>
      </p:sp>
      <p:sp>
        <p:nvSpPr>
          <p:cNvPr id="2" name="TextBox 1">
            <a:extLst>
              <a:ext uri="{FF2B5EF4-FFF2-40B4-BE49-F238E27FC236}">
                <a16:creationId xmlns:a16="http://schemas.microsoft.com/office/drawing/2014/main" id="{B42C006A-74CB-F46B-4019-69A6C963AADA}"/>
              </a:ext>
            </a:extLst>
          </p:cNvPr>
          <p:cNvSpPr txBox="1"/>
          <p:nvPr/>
        </p:nvSpPr>
        <p:spPr>
          <a:xfrm>
            <a:off x="191911" y="650741"/>
            <a:ext cx="8952087"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 a Pharisee (a Jewish holiness/purity movement).  An outward show of holiness.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looks deeper than the surface.  He knows our hearts.  Died for even our hidden sins.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was drawn to Jesus (even when others deserted Him), but no testimony of faith.</a:t>
            </a:r>
          </a:p>
        </p:txBody>
      </p:sp>
      <p:sp>
        <p:nvSpPr>
          <p:cNvPr id="3" name="TextBox 2">
            <a:extLst>
              <a:ext uri="{FF2B5EF4-FFF2-40B4-BE49-F238E27FC236}">
                <a16:creationId xmlns:a16="http://schemas.microsoft.com/office/drawing/2014/main" id="{1B39050D-E621-C9EB-D2BB-53A709D96322}"/>
              </a:ext>
            </a:extLst>
          </p:cNvPr>
          <p:cNvSpPr txBox="1"/>
          <p:nvPr/>
        </p:nvSpPr>
        <p:spPr>
          <a:xfrm>
            <a:off x="-2" y="2200604"/>
            <a:ext cx="9144000" cy="1993366"/>
          </a:xfrm>
          <a:prstGeom prst="rect">
            <a:avLst/>
          </a:prstGeom>
          <a:solidFill>
            <a:schemeClr val="bg1"/>
          </a:solidFill>
        </p:spPr>
        <p:txBody>
          <a:bodyPr wrap="square" rtlCol="0">
            <a:spAutoFit/>
          </a:bodyPr>
          <a:lstStyle/>
          <a:p>
            <a:pPr indent="152400">
              <a:lnSpc>
                <a:spcPct val="105000"/>
              </a:lnSpc>
              <a:spcAft>
                <a:spcPts val="1000"/>
              </a:spcAft>
              <a:buNone/>
            </a:pPr>
            <a:r>
              <a:rPr lang="en-AU" sz="1600" b="1" baseline="30000" dirty="0">
                <a:effectLst/>
                <a:latin typeface="Comic Sans MS" panose="030F0902030302020204" pitchFamily="66" charset="0"/>
                <a:ea typeface="Times New Roman" panose="02020603050405020304" pitchFamily="18" charset="0"/>
              </a:rPr>
              <a:t>23 </a:t>
            </a:r>
            <a:r>
              <a:rPr lang="en-AU" sz="1600" dirty="0">
                <a:effectLst/>
                <a:latin typeface="Comic Sans MS" panose="030F0902030302020204" pitchFamily="66" charset="0"/>
                <a:ea typeface="Times New Roman" panose="02020603050405020304" pitchFamily="18" charset="0"/>
              </a:rPr>
              <a:t>Now when he was in Jerusalem at the Passover Feast, </a:t>
            </a:r>
            <a:r>
              <a:rPr lang="en-AU" sz="1600" u="sng" dirty="0">
                <a:effectLst/>
                <a:latin typeface="Comic Sans MS" panose="030F0902030302020204" pitchFamily="66" charset="0"/>
                <a:ea typeface="Times New Roman" panose="02020603050405020304" pitchFamily="18" charset="0"/>
              </a:rPr>
              <a:t>many believed in his name when they saw the signs that he was doing</a:t>
            </a:r>
            <a:r>
              <a:rPr lang="en-AU" sz="1600" dirty="0">
                <a:effectLst/>
                <a:latin typeface="Comic Sans MS" panose="030F0902030302020204" pitchFamily="66" charset="0"/>
                <a:ea typeface="Times New Roman" panose="02020603050405020304" pitchFamily="18" charset="0"/>
              </a:rPr>
              <a:t>.  </a:t>
            </a:r>
            <a:r>
              <a:rPr lang="en-AU" sz="1600" b="1" baseline="30000" dirty="0">
                <a:effectLst/>
                <a:latin typeface="Comic Sans MS" panose="030F0902030302020204" pitchFamily="66" charset="0"/>
                <a:ea typeface="Times New Roman" panose="02020603050405020304" pitchFamily="18" charset="0"/>
              </a:rPr>
              <a:t>24 </a:t>
            </a:r>
            <a:r>
              <a:rPr lang="en-AU" sz="1600" dirty="0">
                <a:effectLst/>
                <a:latin typeface="Comic Sans MS" panose="030F0902030302020204" pitchFamily="66" charset="0"/>
                <a:ea typeface="Times New Roman" panose="02020603050405020304" pitchFamily="18" charset="0"/>
              </a:rPr>
              <a:t>But Jesus on his part did not entrust himself to them, because he knew all people </a:t>
            </a:r>
            <a:r>
              <a:rPr lang="en-AU" sz="1600" b="1" baseline="30000" dirty="0">
                <a:effectLst/>
                <a:latin typeface="Comic Sans MS" panose="030F0902030302020204" pitchFamily="66" charset="0"/>
                <a:ea typeface="Times New Roman" panose="02020603050405020304" pitchFamily="18" charset="0"/>
              </a:rPr>
              <a:t>25 </a:t>
            </a:r>
            <a:r>
              <a:rPr lang="en-AU" sz="1600" dirty="0">
                <a:effectLst/>
                <a:latin typeface="Comic Sans MS" panose="030F0902030302020204" pitchFamily="66" charset="0"/>
                <a:ea typeface="Times New Roman" panose="02020603050405020304" pitchFamily="18" charset="0"/>
              </a:rPr>
              <a:t>and needed no one to bear witness about man, for he himself knew what was in man. </a:t>
            </a:r>
          </a:p>
          <a:p>
            <a:pPr>
              <a:buNone/>
            </a:pPr>
            <a:r>
              <a:rPr lang="en-AU" sz="1600" b="1" dirty="0">
                <a:effectLst/>
                <a:latin typeface="Comic Sans MS" panose="030F0902030302020204" pitchFamily="66" charset="0"/>
                <a:ea typeface="Times New Roman" panose="02020603050405020304" pitchFamily="18" charset="0"/>
                <a:cs typeface="Times New Roman" panose="02020603050405020304" pitchFamily="18" charset="0"/>
              </a:rPr>
              <a:t>3 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Now there was a man of the Pharisees named Nicodemus, a ruler of the Jews.  </a:t>
            </a:r>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2 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This man came to Jesus by night and said to him, “Rabbi, we know that you are a teacher come from God, </a:t>
            </a:r>
            <a:r>
              <a:rPr lang="en-AU" sz="1600" u="sng" dirty="0">
                <a:effectLst/>
                <a:latin typeface="Comic Sans MS" panose="030F0902030302020204" pitchFamily="66" charset="0"/>
                <a:ea typeface="Times New Roman" panose="02020603050405020304" pitchFamily="18" charset="0"/>
                <a:cs typeface="Times New Roman" panose="02020603050405020304" pitchFamily="18" charset="0"/>
              </a:rPr>
              <a:t>for no one can do these signs that you do</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 unless God is with him.”</a:t>
            </a:r>
            <a:r>
              <a:rPr lang="en-AU" sz="1600" dirty="0">
                <a:effectLst/>
                <a:latin typeface="Comic Sans MS" panose="030F0902030302020204" pitchFamily="66" charset="0"/>
              </a:rPr>
              <a:t> </a:t>
            </a:r>
            <a:endParaRPr lang="en-AU" sz="1600" dirty="0">
              <a:latin typeface="Comic Sans MS" panose="030F0902030302020204" pitchFamily="66" charset="0"/>
            </a:endParaRPr>
          </a:p>
        </p:txBody>
      </p:sp>
      <p:sp>
        <p:nvSpPr>
          <p:cNvPr id="6" name="TextBox 5">
            <a:extLst>
              <a:ext uri="{FF2B5EF4-FFF2-40B4-BE49-F238E27FC236}">
                <a16:creationId xmlns:a16="http://schemas.microsoft.com/office/drawing/2014/main" id="{068AE490-5450-198C-CC13-A0449848B79D}"/>
              </a:ext>
            </a:extLst>
          </p:cNvPr>
          <p:cNvSpPr txBox="1"/>
          <p:nvPr/>
        </p:nvSpPr>
        <p:spPr>
          <a:xfrm>
            <a:off x="5645" y="1452694"/>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Nicodemus is an example of someone Jesus would not entrust Himself to.</a:t>
            </a:r>
          </a:p>
        </p:txBody>
      </p:sp>
      <p:sp>
        <p:nvSpPr>
          <p:cNvPr id="8" name="TextBox 7">
            <a:extLst>
              <a:ext uri="{FF2B5EF4-FFF2-40B4-BE49-F238E27FC236}">
                <a16:creationId xmlns:a16="http://schemas.microsoft.com/office/drawing/2014/main" id="{CE28D28E-CC14-0F37-B4A1-D49DAC3B746D}"/>
              </a:ext>
            </a:extLst>
          </p:cNvPr>
          <p:cNvSpPr txBox="1"/>
          <p:nvPr/>
        </p:nvSpPr>
        <p:spPr>
          <a:xfrm>
            <a:off x="191911" y="1689319"/>
            <a:ext cx="89520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deficient faith.  Believes because of the Miracles;  But no inner change of heart.</a:t>
            </a:r>
          </a:p>
        </p:txBody>
      </p:sp>
    </p:spTree>
    <p:extLst>
      <p:ext uri="{BB962C8B-B14F-4D97-AF65-F5344CB8AC3E}">
        <p14:creationId xmlns:p14="http://schemas.microsoft.com/office/powerpoint/2010/main" val="106220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animBg="1"/>
      <p:bldP spid="2" grpId="0" uiExpand="1" build="p"/>
      <p:bldP spid="3" grpId="0" animBg="1"/>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380249"/>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“Cultural Christianity” is living a lie  (Unless one is Born Again).</a:t>
            </a:r>
          </a:p>
        </p:txBody>
      </p:sp>
      <p:sp>
        <p:nvSpPr>
          <p:cNvPr id="7" name="TextBox 6">
            <a:extLst>
              <a:ext uri="{FF2B5EF4-FFF2-40B4-BE49-F238E27FC236}">
                <a16:creationId xmlns:a16="http://schemas.microsoft.com/office/drawing/2014/main" id="{B2AB76DD-42EF-BFCA-315D-3294B3297B53}"/>
              </a:ext>
            </a:extLst>
          </p:cNvPr>
          <p:cNvSpPr txBox="1"/>
          <p:nvPr/>
        </p:nvSpPr>
        <p:spPr>
          <a:xfrm>
            <a:off x="0" y="0"/>
            <a:ext cx="9144000" cy="361637"/>
          </a:xfrm>
          <a:prstGeom prst="rect">
            <a:avLst/>
          </a:prstGeom>
          <a:solidFill>
            <a:schemeClr val="bg1"/>
          </a:solidFill>
        </p:spPr>
        <p:txBody>
          <a:bodyPr wrap="square" rtlCol="0">
            <a:spAutoFit/>
          </a:bodyPr>
          <a:lstStyle/>
          <a:p>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“Truly, truly, I say to you, unless one is </a:t>
            </a:r>
            <a:r>
              <a:rPr lang="en-AU" sz="1750" u="sng"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born again</a:t>
            </a:r>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 he cannot see the kingdom of God.”</a:t>
            </a:r>
            <a:r>
              <a:rPr lang="en-AU" sz="1750" dirty="0"/>
              <a:t> </a:t>
            </a:r>
            <a:endParaRPr lang="en-AU" sz="1750" dirty="0">
              <a:latin typeface="Comic Sans MS" panose="030F0902030302020204" pitchFamily="66" charset="0"/>
            </a:endParaRPr>
          </a:p>
        </p:txBody>
      </p:sp>
      <p:sp>
        <p:nvSpPr>
          <p:cNvPr id="2" name="TextBox 1">
            <a:extLst>
              <a:ext uri="{FF2B5EF4-FFF2-40B4-BE49-F238E27FC236}">
                <a16:creationId xmlns:a16="http://schemas.microsoft.com/office/drawing/2014/main" id="{B42C006A-74CB-F46B-4019-69A6C963AADA}"/>
              </a:ext>
            </a:extLst>
          </p:cNvPr>
          <p:cNvSpPr txBox="1"/>
          <p:nvPr/>
        </p:nvSpPr>
        <p:spPr>
          <a:xfrm>
            <a:off x="191911" y="650741"/>
            <a:ext cx="8952087"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 a Pharisee (a Jewish holiness/purity movement).  An outward show of holiness.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looks deeper than the surface.  He knows our hearts.  Died for even our hidden sins.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was drawn to Jesus (even when others deserted Him), but no testimony of faith.</a:t>
            </a:r>
          </a:p>
        </p:txBody>
      </p:sp>
      <p:sp>
        <p:nvSpPr>
          <p:cNvPr id="6" name="TextBox 5">
            <a:extLst>
              <a:ext uri="{FF2B5EF4-FFF2-40B4-BE49-F238E27FC236}">
                <a16:creationId xmlns:a16="http://schemas.microsoft.com/office/drawing/2014/main" id="{068AE490-5450-198C-CC13-A0449848B79D}"/>
              </a:ext>
            </a:extLst>
          </p:cNvPr>
          <p:cNvSpPr txBox="1"/>
          <p:nvPr/>
        </p:nvSpPr>
        <p:spPr>
          <a:xfrm>
            <a:off x="5645" y="1452694"/>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Nicodemus is an example of someone Jesus would not entrust Himself to.</a:t>
            </a:r>
          </a:p>
        </p:txBody>
      </p:sp>
      <p:sp>
        <p:nvSpPr>
          <p:cNvPr id="8" name="TextBox 7">
            <a:extLst>
              <a:ext uri="{FF2B5EF4-FFF2-40B4-BE49-F238E27FC236}">
                <a16:creationId xmlns:a16="http://schemas.microsoft.com/office/drawing/2014/main" id="{CE28D28E-CC14-0F37-B4A1-D49DAC3B746D}"/>
              </a:ext>
            </a:extLst>
          </p:cNvPr>
          <p:cNvSpPr txBox="1"/>
          <p:nvPr/>
        </p:nvSpPr>
        <p:spPr>
          <a:xfrm>
            <a:off x="191911" y="1689319"/>
            <a:ext cx="89520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deficient faith.  Believes because of the Miracles;  But no inner change of heart.</a:t>
            </a:r>
          </a:p>
        </p:txBody>
      </p:sp>
      <p:sp>
        <p:nvSpPr>
          <p:cNvPr id="11" name="TextBox 10">
            <a:extLst>
              <a:ext uri="{FF2B5EF4-FFF2-40B4-BE49-F238E27FC236}">
                <a16:creationId xmlns:a16="http://schemas.microsoft.com/office/drawing/2014/main" id="{3EB97480-30D0-EEFF-B837-0161EAFCA76E}"/>
              </a:ext>
            </a:extLst>
          </p:cNvPr>
          <p:cNvSpPr txBox="1"/>
          <p:nvPr/>
        </p:nvSpPr>
        <p:spPr>
          <a:xfrm>
            <a:off x="0" y="2051343"/>
            <a:ext cx="9144000"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To be Born Again</a:t>
            </a:r>
          </a:p>
        </p:txBody>
      </p:sp>
      <p:cxnSp>
        <p:nvCxnSpPr>
          <p:cNvPr id="13" name="Straight Connector 12">
            <a:extLst>
              <a:ext uri="{FF2B5EF4-FFF2-40B4-BE49-F238E27FC236}">
                <a16:creationId xmlns:a16="http://schemas.microsoft.com/office/drawing/2014/main" id="{9525D6E4-8F26-ECB3-F093-1607AC2A059D}"/>
              </a:ext>
            </a:extLst>
          </p:cNvPr>
          <p:cNvCxnSpPr/>
          <p:nvPr/>
        </p:nvCxnSpPr>
        <p:spPr>
          <a:xfrm>
            <a:off x="141111" y="2051343"/>
            <a:ext cx="890693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53D71354-9753-260F-7105-04382F35810E}"/>
              </a:ext>
            </a:extLst>
          </p:cNvPr>
          <p:cNvSpPr txBox="1"/>
          <p:nvPr/>
        </p:nvSpPr>
        <p:spPr>
          <a:xfrm>
            <a:off x="141111" y="2058651"/>
            <a:ext cx="3234267" cy="369332"/>
          </a:xfrm>
          <a:prstGeom prst="rect">
            <a:avLst/>
          </a:prstGeom>
          <a:noFill/>
        </p:spPr>
        <p:txBody>
          <a:bodyPr wrap="square" rtlCol="0">
            <a:spAutoFit/>
          </a:bodyPr>
          <a:lstStyle/>
          <a:p>
            <a:pPr lvl="0">
              <a:defRPr/>
            </a:pPr>
            <a:r>
              <a:rPr lang="en-AU" sz="1800" dirty="0" err="1">
                <a:solidFill>
                  <a:schemeClr val="bg1"/>
                </a:solidFill>
                <a:effectLst/>
                <a:latin typeface="Times New Roman" panose="02020603050405020304" pitchFamily="18" charset="0"/>
                <a:ea typeface="Times New Roman" panose="02020603050405020304" pitchFamily="18" charset="0"/>
              </a:rPr>
              <a:t>γεννηθῇ</a:t>
            </a:r>
            <a:r>
              <a:rPr lang="en-AU" sz="1800" dirty="0">
                <a:solidFill>
                  <a:schemeClr val="bg1"/>
                </a:solidFill>
                <a:effectLst/>
                <a:latin typeface="Times New Roman" panose="02020603050405020304" pitchFamily="18" charset="0"/>
                <a:ea typeface="Times New Roman" panose="02020603050405020304" pitchFamily="18" charset="0"/>
              </a:rPr>
              <a:t> ( </a:t>
            </a:r>
            <a:r>
              <a:rPr lang="en-AU" sz="1800" dirty="0" err="1">
                <a:solidFill>
                  <a:schemeClr val="bg1"/>
                </a:solidFill>
                <a:effectLst/>
                <a:latin typeface="Times New Roman" panose="02020603050405020304" pitchFamily="18" charset="0"/>
                <a:ea typeface="Times New Roman" panose="02020603050405020304" pitchFamily="18" charset="0"/>
              </a:rPr>
              <a:t>gennēthē</a:t>
            </a:r>
            <a:r>
              <a:rPr lang="en-AU" sz="1800" dirty="0">
                <a:solidFill>
                  <a:schemeClr val="bg1"/>
                </a:solidFill>
                <a:effectLst/>
                <a:latin typeface="Times New Roman" panose="02020603050405020304" pitchFamily="18" charset="0"/>
                <a:ea typeface="Times New Roman" panose="02020603050405020304" pitchFamily="18" charset="0"/>
              </a:rPr>
              <a:t> )  –  Be Born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AF52D9B2-C52F-E65D-26F8-D8794796AEFB}"/>
              </a:ext>
            </a:extLst>
          </p:cNvPr>
          <p:cNvSpPr txBox="1"/>
          <p:nvPr/>
        </p:nvSpPr>
        <p:spPr>
          <a:xfrm>
            <a:off x="5836356" y="2041718"/>
            <a:ext cx="2918178" cy="369332"/>
          </a:xfrm>
          <a:prstGeom prst="rect">
            <a:avLst/>
          </a:prstGeom>
          <a:noFill/>
        </p:spPr>
        <p:txBody>
          <a:bodyPr wrap="square" rtlCol="0">
            <a:spAutoFit/>
          </a:bodyPr>
          <a:lstStyle/>
          <a:p>
            <a:r>
              <a:rPr lang="el-GR" dirty="0" err="1">
                <a:solidFill>
                  <a:schemeClr val="bg1"/>
                </a:solidFill>
                <a:latin typeface="Times New Roman" panose="02020603050405020304" pitchFamily="18" charset="0"/>
                <a:ea typeface="Times New Roman" panose="02020603050405020304" pitchFamily="18" charset="0"/>
              </a:rPr>
              <a:t>ἄνωθεν</a:t>
            </a:r>
            <a:r>
              <a:rPr lang="el-GR" dirty="0">
                <a:solidFill>
                  <a:schemeClr val="bg1"/>
                </a:solidFill>
                <a:latin typeface="Times New Roman" panose="02020603050405020304" pitchFamily="18" charset="0"/>
                <a:ea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t>
            </a:r>
            <a:r>
              <a:rPr lang="en-AU" dirty="0" err="1">
                <a:solidFill>
                  <a:schemeClr val="bg1"/>
                </a:solidFill>
                <a:latin typeface="Times New Roman" panose="02020603050405020304" pitchFamily="18" charset="0"/>
              </a:rPr>
              <a:t>anōthen</a:t>
            </a:r>
            <a:r>
              <a:rPr lang="en-AU" dirty="0">
                <a:solidFill>
                  <a:schemeClr val="bg1"/>
                </a:solidFill>
                <a:latin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Again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A0A95131-2962-6713-1585-A488F33C3F96}"/>
              </a:ext>
            </a:extLst>
          </p:cNvPr>
          <p:cNvSpPr txBox="1"/>
          <p:nvPr/>
        </p:nvSpPr>
        <p:spPr>
          <a:xfrm>
            <a:off x="22577" y="2435290"/>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 Born of the Water  AND  of the Spirit</a:t>
            </a:r>
          </a:p>
        </p:txBody>
      </p:sp>
      <p:sp>
        <p:nvSpPr>
          <p:cNvPr id="17" name="TextBox 16">
            <a:extLst>
              <a:ext uri="{FF2B5EF4-FFF2-40B4-BE49-F238E27FC236}">
                <a16:creationId xmlns:a16="http://schemas.microsoft.com/office/drawing/2014/main" id="{A850745B-A5CF-0FC7-84AA-BA40F8D5F4DC}"/>
              </a:ext>
            </a:extLst>
          </p:cNvPr>
          <p:cNvSpPr txBox="1"/>
          <p:nvPr/>
        </p:nvSpPr>
        <p:spPr>
          <a:xfrm>
            <a:off x="22577" y="2716608"/>
            <a:ext cx="911577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Spiritual birth.  Represented by Baptism.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John the Baptist preached a message of repentance.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Immersed in water – a sign of putting the old sinful life/person/nature to death.  Dead;  Buried.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Emerging from water – a sign of being born again in Christ.  A new creation.  Pure;  Holy.</a:t>
            </a:r>
          </a:p>
        </p:txBody>
      </p:sp>
      <p:sp>
        <p:nvSpPr>
          <p:cNvPr id="18" name="TextBox 17">
            <a:extLst>
              <a:ext uri="{FF2B5EF4-FFF2-40B4-BE49-F238E27FC236}">
                <a16:creationId xmlns:a16="http://schemas.microsoft.com/office/drawing/2014/main" id="{1A289DBB-30C3-741B-14CC-56BFE3CCEE76}"/>
              </a:ext>
            </a:extLst>
          </p:cNvPr>
          <p:cNvSpPr txBox="1"/>
          <p:nvPr/>
        </p:nvSpPr>
        <p:spPr>
          <a:xfrm>
            <a:off x="5469632" y="2393442"/>
            <a:ext cx="3369568" cy="923330"/>
          </a:xfrm>
          <a:prstGeom prst="rect">
            <a:avLst/>
          </a:prstGeom>
          <a:noFill/>
          <a:ln w="12700">
            <a:solidFill>
              <a:schemeClr val="bg1"/>
            </a:solidFill>
          </a:ln>
        </p:spPr>
        <p:txBody>
          <a:bodyPr wrap="square" rtlCol="0">
            <a:spAutoFit/>
          </a:bodyPr>
          <a:lstStyle/>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The Lamb of God, who takes away the sin of the World;</a:t>
            </a:r>
          </a:p>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Baptises with the Holy Spirit</a:t>
            </a:r>
          </a:p>
        </p:txBody>
      </p:sp>
      <p:sp>
        <p:nvSpPr>
          <p:cNvPr id="19" name="TextBox 18">
            <a:extLst>
              <a:ext uri="{FF2B5EF4-FFF2-40B4-BE49-F238E27FC236}">
                <a16:creationId xmlns:a16="http://schemas.microsoft.com/office/drawing/2014/main" id="{B3E00C4D-293B-7858-563F-B99740583CBF}"/>
              </a:ext>
            </a:extLst>
          </p:cNvPr>
          <p:cNvSpPr txBox="1"/>
          <p:nvPr/>
        </p:nvSpPr>
        <p:spPr>
          <a:xfrm>
            <a:off x="252172" y="3881583"/>
            <a:ext cx="7125781" cy="923330"/>
          </a:xfrm>
          <a:prstGeom prst="rect">
            <a:avLst/>
          </a:prstGeom>
          <a:noFill/>
          <a:ln w="12700">
            <a:solidFill>
              <a:schemeClr val="bg1"/>
            </a:solidFill>
          </a:ln>
        </p:spPr>
        <p:txBody>
          <a:bodyPr wrap="square" rtlCol="0">
            <a:spAutoFit/>
          </a:bodyPr>
          <a:lstStyle/>
          <a:p>
            <a:pPr lvl="0">
              <a:defRPr/>
            </a:pPr>
            <a:r>
              <a:rPr lang="en-AU" dirty="0">
                <a:solidFill>
                  <a:prstClr val="white"/>
                </a:solidFill>
                <a:latin typeface="Times New Roman" panose="02020603050405020304" pitchFamily="18" charset="0"/>
                <a:cs typeface="Times New Roman" panose="02020603050405020304" pitchFamily="18" charset="0"/>
              </a:rPr>
              <a:t>Adding a bit of Jesus to your life, or chasing blessings never saved anyone.</a:t>
            </a:r>
          </a:p>
          <a:p>
            <a:pPr lvl="0">
              <a:defRPr/>
            </a:pPr>
            <a:r>
              <a:rPr lang="en-AU" dirty="0">
                <a:solidFill>
                  <a:prstClr val="white"/>
                </a:solidFill>
                <a:latin typeface="Times New Roman" panose="02020603050405020304" pitchFamily="18" charset="0"/>
                <a:cs typeface="Times New Roman" panose="02020603050405020304" pitchFamily="18" charset="0"/>
              </a:rPr>
              <a:t>Becoming a Christian is a miraculous re-birth as a child of God.</a:t>
            </a:r>
          </a:p>
          <a:p>
            <a:pPr lvl="0">
              <a:defRPr/>
            </a:pPr>
            <a:r>
              <a:rPr lang="en-AU" dirty="0">
                <a:solidFill>
                  <a:prstClr val="white"/>
                </a:solidFill>
                <a:latin typeface="Times New Roman" panose="02020603050405020304" pitchFamily="18" charset="0"/>
                <a:cs typeface="Times New Roman" panose="02020603050405020304" pitchFamily="18" charset="0"/>
              </a:rPr>
              <a:t>The person I once was, is not fit for the Kingdom of God.</a:t>
            </a:r>
          </a:p>
        </p:txBody>
      </p:sp>
    </p:spTree>
    <p:extLst>
      <p:ext uri="{BB962C8B-B14F-4D97-AF65-F5344CB8AC3E}">
        <p14:creationId xmlns:p14="http://schemas.microsoft.com/office/powerpoint/2010/main" val="154927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uiExpand="1" build="p"/>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39050D-E621-C9EB-D2BB-53A709D96322}"/>
              </a:ext>
            </a:extLst>
          </p:cNvPr>
          <p:cNvSpPr txBox="1"/>
          <p:nvPr/>
        </p:nvSpPr>
        <p:spPr>
          <a:xfrm>
            <a:off x="896469" y="829004"/>
            <a:ext cx="7512426" cy="1239827"/>
          </a:xfrm>
          <a:prstGeom prst="rect">
            <a:avLst/>
          </a:prstGeom>
          <a:solidFill>
            <a:schemeClr val="bg1"/>
          </a:solidFill>
        </p:spPr>
        <p:txBody>
          <a:bodyPr wrap="square" rtlCol="0">
            <a:spAutoFit/>
          </a:bodyPr>
          <a:lstStyle/>
          <a:p>
            <a:pPr indent="152400">
              <a:lnSpc>
                <a:spcPct val="105000"/>
              </a:lnSpc>
              <a:spcAft>
                <a:spcPts val="1000"/>
              </a:spcAft>
            </a:pP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19 </a:t>
            </a: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And this is the judgment: the light has come into the world, and people loved the darkness rather than the light because their works were evil.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a:t>
            </a:r>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20 </a:t>
            </a:r>
            <a:r>
              <a:rPr lang="en-AU" sz="1800" dirty="0">
                <a:solidFill>
                  <a:srgbClr val="FF0000"/>
                </a:solidFill>
                <a:effectLst/>
                <a:latin typeface="Comic Sans MS" panose="030F0902030302020204" pitchFamily="66" charset="0"/>
                <a:ea typeface="Times New Roman" panose="02020603050405020304" pitchFamily="18" charset="0"/>
                <a:cs typeface="Times New Roman" panose="02020603050405020304" pitchFamily="18" charset="0"/>
              </a:rPr>
              <a:t>For everyone who does wicked things hates the light and does not come to the light, lest his works should be exposed.</a:t>
            </a:r>
            <a:r>
              <a:rPr lang="en-AU" dirty="0">
                <a:effectLst/>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3784212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380249"/>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“Cultural Christianity” is living a lie  (Unless one is Born Again).</a:t>
            </a:r>
          </a:p>
        </p:txBody>
      </p:sp>
      <p:sp>
        <p:nvSpPr>
          <p:cNvPr id="7" name="TextBox 6">
            <a:extLst>
              <a:ext uri="{FF2B5EF4-FFF2-40B4-BE49-F238E27FC236}">
                <a16:creationId xmlns:a16="http://schemas.microsoft.com/office/drawing/2014/main" id="{B2AB76DD-42EF-BFCA-315D-3294B3297B53}"/>
              </a:ext>
            </a:extLst>
          </p:cNvPr>
          <p:cNvSpPr txBox="1"/>
          <p:nvPr/>
        </p:nvSpPr>
        <p:spPr>
          <a:xfrm>
            <a:off x="0" y="0"/>
            <a:ext cx="9144000" cy="361637"/>
          </a:xfrm>
          <a:prstGeom prst="rect">
            <a:avLst/>
          </a:prstGeom>
          <a:solidFill>
            <a:schemeClr val="bg1"/>
          </a:solidFill>
        </p:spPr>
        <p:txBody>
          <a:bodyPr wrap="square" rtlCol="0">
            <a:spAutoFit/>
          </a:bodyPr>
          <a:lstStyle/>
          <a:p>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“Truly, truly, I say to you, unless one is </a:t>
            </a:r>
            <a:r>
              <a:rPr lang="en-AU" sz="1750" u="sng"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born again</a:t>
            </a:r>
            <a:r>
              <a:rPr lang="en-AU" sz="175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 he cannot see the kingdom of God.”</a:t>
            </a:r>
            <a:r>
              <a:rPr lang="en-AU" sz="1750" dirty="0"/>
              <a:t> </a:t>
            </a:r>
            <a:endParaRPr lang="en-AU" sz="1750" dirty="0">
              <a:latin typeface="Comic Sans MS" panose="030F0902030302020204" pitchFamily="66" charset="0"/>
            </a:endParaRPr>
          </a:p>
        </p:txBody>
      </p:sp>
      <p:sp>
        <p:nvSpPr>
          <p:cNvPr id="2" name="TextBox 1">
            <a:extLst>
              <a:ext uri="{FF2B5EF4-FFF2-40B4-BE49-F238E27FC236}">
                <a16:creationId xmlns:a16="http://schemas.microsoft.com/office/drawing/2014/main" id="{B42C006A-74CB-F46B-4019-69A6C963AADA}"/>
              </a:ext>
            </a:extLst>
          </p:cNvPr>
          <p:cNvSpPr txBox="1"/>
          <p:nvPr/>
        </p:nvSpPr>
        <p:spPr>
          <a:xfrm>
            <a:off x="191911" y="650741"/>
            <a:ext cx="8952087"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 a Pharisee (a Jewish holiness/purity movement).  An outward show of holiness.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looks deeper than the surface.  He knows our hearts.  Died for even our hidden sins.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Nicodemus was drawn to Jesus (even when others deserted Him), but no testimony of faith.</a:t>
            </a:r>
          </a:p>
        </p:txBody>
      </p:sp>
      <p:sp>
        <p:nvSpPr>
          <p:cNvPr id="6" name="TextBox 5">
            <a:extLst>
              <a:ext uri="{FF2B5EF4-FFF2-40B4-BE49-F238E27FC236}">
                <a16:creationId xmlns:a16="http://schemas.microsoft.com/office/drawing/2014/main" id="{068AE490-5450-198C-CC13-A0449848B79D}"/>
              </a:ext>
            </a:extLst>
          </p:cNvPr>
          <p:cNvSpPr txBox="1"/>
          <p:nvPr/>
        </p:nvSpPr>
        <p:spPr>
          <a:xfrm>
            <a:off x="5645" y="1452694"/>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Nicodemus is an example of someone Jesus would not entrust Himself to.</a:t>
            </a:r>
          </a:p>
        </p:txBody>
      </p:sp>
      <p:sp>
        <p:nvSpPr>
          <p:cNvPr id="8" name="TextBox 7">
            <a:extLst>
              <a:ext uri="{FF2B5EF4-FFF2-40B4-BE49-F238E27FC236}">
                <a16:creationId xmlns:a16="http://schemas.microsoft.com/office/drawing/2014/main" id="{CE28D28E-CC14-0F37-B4A1-D49DAC3B746D}"/>
              </a:ext>
            </a:extLst>
          </p:cNvPr>
          <p:cNvSpPr txBox="1"/>
          <p:nvPr/>
        </p:nvSpPr>
        <p:spPr>
          <a:xfrm>
            <a:off x="5645" y="4801373"/>
            <a:ext cx="89520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call to be born again, is offensive to those who like themselves the way they are.</a:t>
            </a:r>
          </a:p>
        </p:txBody>
      </p:sp>
      <p:sp>
        <p:nvSpPr>
          <p:cNvPr id="11" name="TextBox 10">
            <a:extLst>
              <a:ext uri="{FF2B5EF4-FFF2-40B4-BE49-F238E27FC236}">
                <a16:creationId xmlns:a16="http://schemas.microsoft.com/office/drawing/2014/main" id="{3EB97480-30D0-EEFF-B837-0161EAFCA76E}"/>
              </a:ext>
            </a:extLst>
          </p:cNvPr>
          <p:cNvSpPr txBox="1"/>
          <p:nvPr/>
        </p:nvSpPr>
        <p:spPr>
          <a:xfrm>
            <a:off x="0" y="2051343"/>
            <a:ext cx="9144000"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To be Born Again</a:t>
            </a:r>
          </a:p>
        </p:txBody>
      </p:sp>
      <p:cxnSp>
        <p:nvCxnSpPr>
          <p:cNvPr id="13" name="Straight Connector 12">
            <a:extLst>
              <a:ext uri="{FF2B5EF4-FFF2-40B4-BE49-F238E27FC236}">
                <a16:creationId xmlns:a16="http://schemas.microsoft.com/office/drawing/2014/main" id="{9525D6E4-8F26-ECB3-F093-1607AC2A059D}"/>
              </a:ext>
            </a:extLst>
          </p:cNvPr>
          <p:cNvCxnSpPr/>
          <p:nvPr/>
        </p:nvCxnSpPr>
        <p:spPr>
          <a:xfrm>
            <a:off x="141111" y="2051343"/>
            <a:ext cx="890693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53D71354-9753-260F-7105-04382F35810E}"/>
              </a:ext>
            </a:extLst>
          </p:cNvPr>
          <p:cNvSpPr txBox="1"/>
          <p:nvPr/>
        </p:nvSpPr>
        <p:spPr>
          <a:xfrm>
            <a:off x="141111" y="2058651"/>
            <a:ext cx="3234267" cy="369332"/>
          </a:xfrm>
          <a:prstGeom prst="rect">
            <a:avLst/>
          </a:prstGeom>
          <a:noFill/>
        </p:spPr>
        <p:txBody>
          <a:bodyPr wrap="square" rtlCol="0">
            <a:spAutoFit/>
          </a:bodyPr>
          <a:lstStyle/>
          <a:p>
            <a:pPr lvl="0">
              <a:defRPr/>
            </a:pPr>
            <a:r>
              <a:rPr lang="en-AU" sz="1800" dirty="0" err="1">
                <a:solidFill>
                  <a:schemeClr val="bg1"/>
                </a:solidFill>
                <a:effectLst/>
                <a:latin typeface="Times New Roman" panose="02020603050405020304" pitchFamily="18" charset="0"/>
                <a:ea typeface="Times New Roman" panose="02020603050405020304" pitchFamily="18" charset="0"/>
              </a:rPr>
              <a:t>γεννηθῇ</a:t>
            </a:r>
            <a:r>
              <a:rPr lang="en-AU" sz="1800" dirty="0">
                <a:solidFill>
                  <a:schemeClr val="bg1"/>
                </a:solidFill>
                <a:effectLst/>
                <a:latin typeface="Times New Roman" panose="02020603050405020304" pitchFamily="18" charset="0"/>
                <a:ea typeface="Times New Roman" panose="02020603050405020304" pitchFamily="18" charset="0"/>
              </a:rPr>
              <a:t> ( </a:t>
            </a:r>
            <a:r>
              <a:rPr lang="en-AU" sz="1800" dirty="0" err="1">
                <a:solidFill>
                  <a:schemeClr val="bg1"/>
                </a:solidFill>
                <a:effectLst/>
                <a:latin typeface="Times New Roman" panose="02020603050405020304" pitchFamily="18" charset="0"/>
                <a:ea typeface="Times New Roman" panose="02020603050405020304" pitchFamily="18" charset="0"/>
              </a:rPr>
              <a:t>gennēthē</a:t>
            </a:r>
            <a:r>
              <a:rPr lang="en-AU" sz="1800" dirty="0">
                <a:solidFill>
                  <a:schemeClr val="bg1"/>
                </a:solidFill>
                <a:effectLst/>
                <a:latin typeface="Times New Roman" panose="02020603050405020304" pitchFamily="18" charset="0"/>
                <a:ea typeface="Times New Roman" panose="02020603050405020304" pitchFamily="18" charset="0"/>
              </a:rPr>
              <a:t> )  –  Be Born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AF52D9B2-C52F-E65D-26F8-D8794796AEFB}"/>
              </a:ext>
            </a:extLst>
          </p:cNvPr>
          <p:cNvSpPr txBox="1"/>
          <p:nvPr/>
        </p:nvSpPr>
        <p:spPr>
          <a:xfrm>
            <a:off x="5836356" y="2041718"/>
            <a:ext cx="2918178" cy="369332"/>
          </a:xfrm>
          <a:prstGeom prst="rect">
            <a:avLst/>
          </a:prstGeom>
          <a:noFill/>
        </p:spPr>
        <p:txBody>
          <a:bodyPr wrap="square" rtlCol="0">
            <a:spAutoFit/>
          </a:bodyPr>
          <a:lstStyle/>
          <a:p>
            <a:r>
              <a:rPr lang="el-GR" dirty="0" err="1">
                <a:solidFill>
                  <a:schemeClr val="bg1"/>
                </a:solidFill>
                <a:latin typeface="Times New Roman" panose="02020603050405020304" pitchFamily="18" charset="0"/>
                <a:ea typeface="Times New Roman" panose="02020603050405020304" pitchFamily="18" charset="0"/>
              </a:rPr>
              <a:t>ἄνωθεν</a:t>
            </a:r>
            <a:r>
              <a:rPr lang="el-GR" dirty="0">
                <a:solidFill>
                  <a:schemeClr val="bg1"/>
                </a:solidFill>
                <a:latin typeface="Times New Roman" panose="02020603050405020304" pitchFamily="18" charset="0"/>
                <a:ea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t>
            </a:r>
            <a:r>
              <a:rPr lang="en-AU" dirty="0" err="1">
                <a:solidFill>
                  <a:schemeClr val="bg1"/>
                </a:solidFill>
                <a:latin typeface="Times New Roman" panose="02020603050405020304" pitchFamily="18" charset="0"/>
              </a:rPr>
              <a:t>anōthen</a:t>
            </a:r>
            <a:r>
              <a:rPr lang="en-AU" dirty="0">
                <a:solidFill>
                  <a:schemeClr val="bg1"/>
                </a:solidFill>
                <a:latin typeface="Times New Roman" panose="02020603050405020304" pitchFamily="18" charset="0"/>
              </a:rPr>
              <a:t> </a:t>
            </a:r>
            <a:r>
              <a:rPr lang="en-AU" sz="1800" dirty="0">
                <a:solidFill>
                  <a:schemeClr val="bg1"/>
                </a:solidFill>
                <a:effectLst/>
                <a:latin typeface="Times New Roman" panose="02020603050405020304" pitchFamily="18" charset="0"/>
                <a:ea typeface="Times New Roman" panose="02020603050405020304" pitchFamily="18" charset="0"/>
              </a:rPr>
              <a:t>)  –  Again</a:t>
            </a:r>
            <a:r>
              <a:rPr lang="en-AU" dirty="0">
                <a:solidFill>
                  <a:schemeClr val="bg1"/>
                </a:solidFill>
                <a:effectLst/>
              </a:rPr>
              <a:t> </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A0A95131-2962-6713-1585-A488F33C3F96}"/>
              </a:ext>
            </a:extLst>
          </p:cNvPr>
          <p:cNvSpPr txBox="1"/>
          <p:nvPr/>
        </p:nvSpPr>
        <p:spPr>
          <a:xfrm>
            <a:off x="22577" y="2435290"/>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Be Born of the Water  AND  of the Spirit</a:t>
            </a:r>
          </a:p>
        </p:txBody>
      </p:sp>
      <p:sp>
        <p:nvSpPr>
          <p:cNvPr id="17" name="TextBox 16">
            <a:extLst>
              <a:ext uri="{FF2B5EF4-FFF2-40B4-BE49-F238E27FC236}">
                <a16:creationId xmlns:a16="http://schemas.microsoft.com/office/drawing/2014/main" id="{A850745B-A5CF-0FC7-84AA-BA40F8D5F4DC}"/>
              </a:ext>
            </a:extLst>
          </p:cNvPr>
          <p:cNvSpPr txBox="1"/>
          <p:nvPr/>
        </p:nvSpPr>
        <p:spPr>
          <a:xfrm>
            <a:off x="22577" y="2716608"/>
            <a:ext cx="911577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Spiritual birth.  Represented by Baptism.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John the Baptist preached a message of repentance.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Immersed in water – a sign of putting the old sinful life/person/nature to death.  Dead;  Buried.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Emerging from water – a sign of being born again in Christ.  A new creation.  Pure;  Holy.</a:t>
            </a:r>
          </a:p>
        </p:txBody>
      </p:sp>
      <p:sp>
        <p:nvSpPr>
          <p:cNvPr id="18" name="TextBox 17">
            <a:extLst>
              <a:ext uri="{FF2B5EF4-FFF2-40B4-BE49-F238E27FC236}">
                <a16:creationId xmlns:a16="http://schemas.microsoft.com/office/drawing/2014/main" id="{1A289DBB-30C3-741B-14CC-56BFE3CCEE76}"/>
              </a:ext>
            </a:extLst>
          </p:cNvPr>
          <p:cNvSpPr txBox="1"/>
          <p:nvPr/>
        </p:nvSpPr>
        <p:spPr>
          <a:xfrm>
            <a:off x="5469632" y="2393442"/>
            <a:ext cx="3369568" cy="923330"/>
          </a:xfrm>
          <a:prstGeom prst="rect">
            <a:avLst/>
          </a:prstGeom>
          <a:noFill/>
          <a:ln w="12700">
            <a:solidFill>
              <a:schemeClr val="bg1"/>
            </a:solidFill>
          </a:ln>
        </p:spPr>
        <p:txBody>
          <a:bodyPr wrap="square" rtlCol="0">
            <a:spAutoFit/>
          </a:bodyPr>
          <a:lstStyle/>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The Lamb of God, who takes away the sin of the World;</a:t>
            </a:r>
          </a:p>
          <a:p>
            <a:pPr marL="342900" lvl="0" indent="-342900">
              <a:buFont typeface="+mj-lt"/>
              <a:buAutoNum type="arabicPeriod"/>
              <a:defRPr/>
            </a:pPr>
            <a:r>
              <a:rPr lang="en-AU" dirty="0">
                <a:solidFill>
                  <a:prstClr val="white"/>
                </a:solidFill>
                <a:latin typeface="Times New Roman" panose="02020603050405020304" pitchFamily="18" charset="0"/>
                <a:cs typeface="Times New Roman" panose="02020603050405020304" pitchFamily="18" charset="0"/>
              </a:rPr>
              <a:t>Baptises with the Holy Spirit</a:t>
            </a:r>
          </a:p>
        </p:txBody>
      </p:sp>
      <p:sp>
        <p:nvSpPr>
          <p:cNvPr id="19" name="TextBox 18">
            <a:extLst>
              <a:ext uri="{FF2B5EF4-FFF2-40B4-BE49-F238E27FC236}">
                <a16:creationId xmlns:a16="http://schemas.microsoft.com/office/drawing/2014/main" id="{B3E00C4D-293B-7858-563F-B99740583CBF}"/>
              </a:ext>
            </a:extLst>
          </p:cNvPr>
          <p:cNvSpPr txBox="1"/>
          <p:nvPr/>
        </p:nvSpPr>
        <p:spPr>
          <a:xfrm>
            <a:off x="252172" y="3881583"/>
            <a:ext cx="7125781" cy="923330"/>
          </a:xfrm>
          <a:prstGeom prst="rect">
            <a:avLst/>
          </a:prstGeom>
          <a:noFill/>
          <a:ln w="12700">
            <a:solidFill>
              <a:schemeClr val="bg1"/>
            </a:solidFill>
          </a:ln>
        </p:spPr>
        <p:txBody>
          <a:bodyPr wrap="square" rtlCol="0">
            <a:spAutoFit/>
          </a:bodyPr>
          <a:lstStyle/>
          <a:p>
            <a:pPr lvl="0">
              <a:defRPr/>
            </a:pPr>
            <a:r>
              <a:rPr lang="en-AU" dirty="0">
                <a:solidFill>
                  <a:prstClr val="white"/>
                </a:solidFill>
                <a:latin typeface="Times New Roman" panose="02020603050405020304" pitchFamily="18" charset="0"/>
                <a:cs typeface="Times New Roman" panose="02020603050405020304" pitchFamily="18" charset="0"/>
              </a:rPr>
              <a:t>Adding a bit of Jesus to your life, or chasing blessings never saved anyone.</a:t>
            </a:r>
          </a:p>
          <a:p>
            <a:pPr lvl="0">
              <a:defRPr/>
            </a:pPr>
            <a:r>
              <a:rPr lang="en-AU" dirty="0">
                <a:solidFill>
                  <a:prstClr val="white"/>
                </a:solidFill>
                <a:latin typeface="Times New Roman" panose="02020603050405020304" pitchFamily="18" charset="0"/>
                <a:cs typeface="Times New Roman" panose="02020603050405020304" pitchFamily="18" charset="0"/>
              </a:rPr>
              <a:t>Becoming a Christian is a miraculous re-birth as a child of God.</a:t>
            </a:r>
          </a:p>
          <a:p>
            <a:pPr lvl="0">
              <a:defRPr/>
            </a:pPr>
            <a:r>
              <a:rPr lang="en-AU" dirty="0">
                <a:solidFill>
                  <a:prstClr val="white"/>
                </a:solidFill>
                <a:latin typeface="Times New Roman" panose="02020603050405020304" pitchFamily="18" charset="0"/>
                <a:cs typeface="Times New Roman" panose="02020603050405020304" pitchFamily="18" charset="0"/>
              </a:rPr>
              <a:t>The person I once was, is not fit for the Kingdom of God.</a:t>
            </a:r>
          </a:p>
        </p:txBody>
      </p:sp>
      <p:sp>
        <p:nvSpPr>
          <p:cNvPr id="3" name="TextBox 2">
            <a:extLst>
              <a:ext uri="{FF2B5EF4-FFF2-40B4-BE49-F238E27FC236}">
                <a16:creationId xmlns:a16="http://schemas.microsoft.com/office/drawing/2014/main" id="{8DE6F8E3-A298-6765-8ACC-28AB86791FD7}"/>
              </a:ext>
            </a:extLst>
          </p:cNvPr>
          <p:cNvSpPr txBox="1"/>
          <p:nvPr/>
        </p:nvSpPr>
        <p:spPr>
          <a:xfrm>
            <a:off x="-5646" y="5064259"/>
            <a:ext cx="9144000" cy="369332"/>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lang="en-AU" dirty="0">
                <a:solidFill>
                  <a:srgbClr val="FFFF00"/>
                </a:solidFill>
                <a:latin typeface="Times New Roman" panose="02020603050405020304" pitchFamily="18" charset="0"/>
                <a:cs typeface="Times New Roman" panose="02020603050405020304" pitchFamily="18" charset="0"/>
              </a:rPr>
              <a:t>Jesus is the only source of Spiritual Truth, because He is the only One Who has been to Heaven</a:t>
            </a:r>
          </a:p>
        </p:txBody>
      </p:sp>
      <p:sp>
        <p:nvSpPr>
          <p:cNvPr id="4" name="TextBox 3">
            <a:extLst>
              <a:ext uri="{FF2B5EF4-FFF2-40B4-BE49-F238E27FC236}">
                <a16:creationId xmlns:a16="http://schemas.microsoft.com/office/drawing/2014/main" id="{5BA89FFC-D5B9-FB1E-D0C9-572E4C5BF289}"/>
              </a:ext>
            </a:extLst>
          </p:cNvPr>
          <p:cNvSpPr txBox="1"/>
          <p:nvPr/>
        </p:nvSpPr>
        <p:spPr>
          <a:xfrm>
            <a:off x="191911" y="1689319"/>
            <a:ext cx="895208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deficient faith.  Believes because of the Miracles;  But no inner change of heart.</a:t>
            </a:r>
          </a:p>
        </p:txBody>
      </p:sp>
    </p:spTree>
    <p:extLst>
      <p:ext uri="{BB962C8B-B14F-4D97-AF65-F5344CB8AC3E}">
        <p14:creationId xmlns:p14="http://schemas.microsoft.com/office/powerpoint/2010/main" val="4260968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22811</TotalTime>
  <Words>1873</Words>
  <Application>Microsoft Macintosh PowerPoint</Application>
  <PresentationFormat>On-screen Show (16:10)</PresentationFormat>
  <Paragraphs>101</Paragraphs>
  <Slides>11</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356</cp:revision>
  <cp:lastPrinted>2026-02-13T21:57:49Z</cp:lastPrinted>
  <dcterms:created xsi:type="dcterms:W3CDTF">2024-07-12T04:24:48Z</dcterms:created>
  <dcterms:modified xsi:type="dcterms:W3CDTF">2026-02-13T22:06:19Z</dcterms:modified>
</cp:coreProperties>
</file>